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4"/>
  </p:notesMasterIdLst>
  <p:sldIdLst>
    <p:sldId id="259" r:id="rId4"/>
    <p:sldId id="260" r:id="rId5"/>
    <p:sldId id="261" r:id="rId6"/>
    <p:sldId id="267" r:id="rId7"/>
    <p:sldId id="282" r:id="rId8"/>
    <p:sldId id="268" r:id="rId9"/>
    <p:sldId id="276" r:id="rId10"/>
    <p:sldId id="306" r:id="rId11"/>
    <p:sldId id="284" r:id="rId12"/>
    <p:sldId id="307" r:id="rId13"/>
    <p:sldId id="269" r:id="rId14"/>
    <p:sldId id="278" r:id="rId15"/>
    <p:sldId id="262" r:id="rId16"/>
    <p:sldId id="279" r:id="rId17"/>
    <p:sldId id="281" r:id="rId18"/>
    <p:sldId id="305" r:id="rId19"/>
    <p:sldId id="263" r:id="rId20"/>
    <p:sldId id="296" r:id="rId21"/>
    <p:sldId id="285" r:id="rId22"/>
    <p:sldId id="288" r:id="rId23"/>
    <p:sldId id="273" r:id="rId24"/>
    <p:sldId id="291" r:id="rId25"/>
    <p:sldId id="289" r:id="rId26"/>
    <p:sldId id="274" r:id="rId27"/>
    <p:sldId id="300" r:id="rId28"/>
    <p:sldId id="290" r:id="rId29"/>
    <p:sldId id="301" r:id="rId30"/>
    <p:sldId id="302" r:id="rId31"/>
    <p:sldId id="264" r:id="rId32"/>
    <p:sldId id="303" r:id="rId33"/>
    <p:sldId id="292" r:id="rId34"/>
    <p:sldId id="272" r:id="rId35"/>
    <p:sldId id="297" r:id="rId36"/>
    <p:sldId id="275" r:id="rId37"/>
    <p:sldId id="265" r:id="rId38"/>
    <p:sldId id="295" r:id="rId39"/>
    <p:sldId id="299" r:id="rId40"/>
    <p:sldId id="298" r:id="rId41"/>
    <p:sldId id="286" r:id="rId42"/>
    <p:sldId id="287" r:id="rId43"/>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3" autoAdjust="0"/>
    <p:restoredTop sz="87280" autoAdjust="0"/>
  </p:normalViewPr>
  <p:slideViewPr>
    <p:cSldViewPr>
      <p:cViewPr varScale="1">
        <p:scale>
          <a:sx n="77" d="100"/>
          <a:sy n="77" d="100"/>
        </p:scale>
        <p:origin x="-1608"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11/1/2012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dirty="0" smtClean="0"/>
              <a:t>Stateless</a:t>
            </a:r>
            <a:r>
              <a:rPr lang="en-US" baseline="0" dirty="0" smtClean="0"/>
              <a:t> - TODO</a:t>
            </a:r>
            <a:endParaRPr lang="en-US" dirty="0" smtClean="0"/>
          </a:p>
          <a:p>
            <a:pPr marL="171450" indent="-171450">
              <a:buFont typeface="Arial"/>
              <a:buChar char="•"/>
            </a:pPr>
            <a:r>
              <a:rPr lang="en-US" b="1" dirty="0" smtClean="0"/>
              <a:t>Asynchronous</a:t>
            </a:r>
            <a:r>
              <a:rPr lang="en-US" dirty="0" smtClean="0"/>
              <a:t> - TODO</a:t>
            </a:r>
          </a:p>
          <a:p>
            <a:pPr marL="171450" indent="-171450">
              <a:buFont typeface="Arial"/>
              <a:buChar char="•"/>
            </a:pPr>
            <a:r>
              <a:rPr lang="en-US" b="1" dirty="0" smtClean="0"/>
              <a:t>Reactive</a:t>
            </a:r>
            <a:r>
              <a:rPr lang="en-US" dirty="0" smtClean="0"/>
              <a:t> - TODO</a:t>
            </a:r>
          </a:p>
          <a:p>
            <a:pPr marL="171450" indent="-171450">
              <a:buFont typeface="Arial"/>
              <a:buChar char="•"/>
            </a:pPr>
            <a:r>
              <a:rPr lang="en-US" b="1" dirty="0" err="1" smtClean="0"/>
              <a:t>RESTful</a:t>
            </a:r>
            <a:r>
              <a:rPr lang="en-US" dirty="0" smtClean="0"/>
              <a:t> -</a:t>
            </a:r>
            <a:r>
              <a:rPr lang="en-US" baseline="0" dirty="0" smtClean="0"/>
              <a:t> TODO</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a:t>
            </a:r>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17</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p:txBody>
      </p:sp>
      <p:sp>
        <p:nvSpPr>
          <p:cNvPr id="4" name="Slide Number Placeholder 3"/>
          <p:cNvSpPr>
            <a:spLocks noGrp="1"/>
          </p:cNvSpPr>
          <p:nvPr>
            <p:ph type="sldNum" sz="quarter" idx="10"/>
          </p:nvPr>
        </p:nvSpPr>
        <p:spPr/>
        <p:txBody>
          <a:bodyPr/>
          <a:lstStyle/>
          <a:p>
            <a:fld id="{0C2B02A6-44A8-594C-8023-D31DDC0C2785}" type="slidenum">
              <a:rPr lang="en-US" smtClean="0"/>
              <a:t>23</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a:p>
            <a:endParaRPr lang="en-US" baseline="0" dirty="0" smtClean="0"/>
          </a:p>
          <a:p>
            <a:r>
              <a:rPr lang="en-US" baseline="0" dirty="0" smtClean="0"/>
              <a:t>The type signature for an </a:t>
            </a:r>
            <a:r>
              <a:rPr lang="en-US" baseline="0" dirty="0" err="1" smtClean="0"/>
              <a:t>Enumeratee</a:t>
            </a:r>
            <a:r>
              <a:rPr lang="en-US" baseline="0" dirty="0" smtClean="0"/>
              <a:t> is </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24</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25</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31</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a:t>
            </a:r>
          </a:p>
          <a:p>
            <a:pPr marL="171450" indent="-171450">
              <a:buFontTx/>
              <a:buChar char="•"/>
            </a:pPr>
            <a:r>
              <a:rPr lang="en-US" baseline="0" dirty="0" smtClean="0"/>
              <a:t>Performance</a:t>
            </a:r>
          </a:p>
          <a:p>
            <a:pPr marL="171450" indent="-171450">
              <a:buFontTx/>
              <a:buChar char="•"/>
            </a:pPr>
            <a:r>
              <a:rPr lang="en-US" baseline="0" dirty="0" smtClean="0"/>
              <a:t>Responsiveness</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33</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best current examples of a framework or platform that provides asynchronous capabilities using callbacks is </a:t>
            </a:r>
            <a:r>
              <a:rPr lang="en-US" baseline="0" dirty="0" err="1" smtClean="0"/>
              <a:t>NodeJs</a:t>
            </a:r>
            <a:r>
              <a:rPr lang="en-US" baseline="0" dirty="0" smtClean="0"/>
              <a:t>. While it is a very powerful and flexible platform (together with frameworks such as Express), callback-hell is only a couple of callbacks away (e.g. web request that calls a database that calls a web service and returns the result).</a:t>
            </a:r>
          </a:p>
          <a:p>
            <a:endParaRPr lang="en-US" baseline="0" dirty="0" smtClean="0"/>
          </a:p>
          <a:p>
            <a:r>
              <a:rPr lang="en-US" baseline="0" dirty="0" smtClean="0"/>
              <a:t>There are ways around it (return continuations/functions instead of nesting them within the same block) but that’s not always used.</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296689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736023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11</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Technically,</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30836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1749857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hyperlink" Target="mailto:oscar.renalias@accenture.com" TargetMode="External"/><Relationship Id="rId1" Type="http://schemas.openxmlformats.org/officeDocument/2006/relationships/slideLayout" Target="../slideLayouts/slideLayout2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0" y="3733800"/>
            <a:ext cx="9252520" cy="762000"/>
          </a:xfrm>
        </p:spPr>
        <p:txBody>
          <a:bodyPr>
            <a:normAutofit fontScale="90000"/>
          </a:bodyPr>
          <a:lstStyle/>
          <a:p>
            <a:r>
              <a:rPr lang="de-DE" dirty="0" smtClean="0">
                <a:solidFill>
                  <a:schemeClr val="bg1"/>
                </a:solidFill>
              </a:rPr>
              <a:t>Asynchronous Web Apps with</a:t>
            </a:r>
            <a:r>
              <a:rPr lang="de-DE" dirty="0">
                <a:solidFill>
                  <a:schemeClr val="bg1"/>
                </a:solidFill>
              </a:rPr>
              <a:t> </a:t>
            </a:r>
            <a:r>
              <a:rPr lang="de-DE" dirty="0" smtClean="0">
                <a:solidFill>
                  <a:schemeClr val="bg1"/>
                </a:solidFill>
              </a:rPr>
              <a:t>Play 2.0</a:t>
            </a:r>
            <a:endParaRPr lang="de-DE" dirty="0">
              <a:solidFill>
                <a:schemeClr val="bg1"/>
              </a:solidFill>
            </a:endParaRPr>
          </a:p>
        </p:txBody>
      </p:sp>
      <p:sp>
        <p:nvSpPr>
          <p:cNvPr id="6151" name="Rectangle 7"/>
          <p:cNvSpPr>
            <a:spLocks noGrp="1" noChangeArrowheads="1"/>
          </p:cNvSpPr>
          <p:nvPr>
            <p:ph type="subTitle" idx="1"/>
          </p:nvPr>
        </p:nvSpPr>
        <p:spPr/>
        <p:txBody>
          <a:bodyPr>
            <a:normAutofit/>
          </a:bodyPr>
          <a:lstStyle/>
          <a:p>
            <a:r>
              <a:rPr lang="de-DE" dirty="0" smtClean="0"/>
              <a:t>Oscar Renalias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 in Play</a:t>
            </a:r>
            <a:endParaRPr lang="en-US" dirty="0"/>
          </a:p>
        </p:txBody>
      </p:sp>
      <p:sp>
        <p:nvSpPr>
          <p:cNvPr id="3" name="Content Placeholder 2"/>
          <p:cNvSpPr>
            <a:spLocks noGrp="1"/>
          </p:cNvSpPr>
          <p:nvPr>
            <p:ph idx="1"/>
          </p:nvPr>
        </p:nvSpPr>
        <p:spPr/>
        <p:txBody>
          <a:bodyPr>
            <a:normAutofit/>
          </a:bodyPr>
          <a:lstStyle/>
          <a:p>
            <a:pPr marL="0" indent="0">
              <a:buNone/>
            </a:pPr>
            <a:r>
              <a:rPr lang="en-US" sz="6000" dirty="0" smtClean="0"/>
              <a:t>Futures</a:t>
            </a:r>
          </a:p>
          <a:p>
            <a:pPr marL="0" indent="0">
              <a:buNone/>
            </a:pPr>
            <a:r>
              <a:rPr lang="en-US" sz="6000" dirty="0" smtClean="0"/>
              <a:t>Promises</a:t>
            </a:r>
          </a:p>
          <a:p>
            <a:pPr marL="0" indent="0">
              <a:buNone/>
            </a:pPr>
            <a:r>
              <a:rPr lang="en-US" sz="6000" dirty="0" smtClean="0"/>
              <a:t>Asynchronous results</a:t>
            </a:r>
            <a:endParaRPr lang="en-US" sz="6000" dirty="0"/>
          </a:p>
        </p:txBody>
      </p:sp>
    </p:spTree>
    <p:extLst>
      <p:ext uri="{BB962C8B-B14F-4D97-AF65-F5344CB8AC3E}">
        <p14:creationId xmlns:p14="http://schemas.microsoft.com/office/powerpoint/2010/main" val="2159355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400" dirty="0">
                <a:solidFill>
                  <a:schemeClr val="bg1">
                    <a:lumMod val="75000"/>
                  </a:schemeClr>
                </a:solidFill>
                <a:cs typeface="Arial"/>
              </a:rPr>
              <a:t>A </a:t>
            </a:r>
            <a:r>
              <a:rPr lang="en-US" sz="4400" dirty="0" smtClean="0">
                <a:solidFill>
                  <a:schemeClr val="bg1">
                    <a:lumMod val="75000"/>
                  </a:schemeClr>
                </a:solidFill>
                <a:cs typeface="Arial"/>
              </a:rPr>
              <a:t>Future is </a:t>
            </a:r>
            <a:r>
              <a:rPr lang="en-US" sz="4400" dirty="0">
                <a:solidFill>
                  <a:schemeClr val="bg1">
                    <a:lumMod val="75000"/>
                  </a:schemeClr>
                </a:solidFill>
                <a:cs typeface="Arial"/>
              </a:rPr>
              <a:t>a </a:t>
            </a:r>
            <a:r>
              <a:rPr lang="en-US" sz="4400" dirty="0" smtClean="0">
                <a:solidFill>
                  <a:schemeClr val="bg1">
                    <a:lumMod val="75000"/>
                  </a:schemeClr>
                </a:solidFill>
                <a:cs typeface="Arial"/>
              </a:rPr>
              <a:t>read-only placeholder </a:t>
            </a:r>
            <a:r>
              <a:rPr lang="en-US" sz="4400" dirty="0">
                <a:solidFill>
                  <a:schemeClr val="bg1">
                    <a:lumMod val="75000"/>
                  </a:schemeClr>
                </a:solidFill>
                <a:cs typeface="Arial"/>
              </a:rPr>
              <a:t>for a value that </a:t>
            </a:r>
            <a:r>
              <a:rPr lang="en-US" sz="4400" dirty="0" smtClean="0">
                <a:solidFill>
                  <a:schemeClr val="bg1">
                    <a:lumMod val="75000"/>
                  </a:schemeClr>
                </a:solidFill>
                <a:cs typeface="Arial"/>
              </a:rPr>
              <a:t>may be available at a later stage</a:t>
            </a:r>
            <a:endParaRPr lang="en-US" sz="44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the Future</a:t>
            </a:r>
            <a:endParaRPr lang="en-US" dirty="0"/>
          </a:p>
        </p:txBody>
      </p:sp>
      <p:sp>
        <p:nvSpPr>
          <p:cNvPr id="3" name="Content Placeholder 2"/>
          <p:cNvSpPr>
            <a:spLocks noGrp="1"/>
          </p:cNvSpPr>
          <p:nvPr>
            <p:ph idx="4294967295"/>
          </p:nvPr>
        </p:nvSpPr>
        <p:spPr>
          <a:xfrm>
            <a:off x="230832" y="1672927"/>
            <a:ext cx="8229600"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268760"/>
            <a:ext cx="8229600" cy="4924425"/>
          </a:xfrm>
        </p:spPr>
        <p:txBody>
          <a:bodyPr anchor="ctr">
            <a:normAutofit/>
          </a:bodyPr>
          <a:lstStyle/>
          <a:p>
            <a:pPr marL="0" indent="0">
              <a:buNone/>
            </a:pPr>
            <a:r>
              <a:rPr lang="en-US" sz="2400" dirty="0" smtClean="0">
                <a:latin typeface="Source Code Pro" pitchFamily="49" charset="0"/>
                <a:cs typeface="Courier"/>
              </a:rPr>
              <a:t>object </a:t>
            </a:r>
            <a:r>
              <a:rPr lang="en-US" sz="2400" dirty="0" err="1" smtClean="0">
                <a:latin typeface="Source Code Pro" pitchFamily="49" charset="0"/>
                <a:cs typeface="Courier"/>
              </a:rPr>
              <a:t>MyController</a:t>
            </a:r>
            <a:r>
              <a:rPr lang="en-US" sz="2400" dirty="0" smtClean="0">
                <a:latin typeface="Source Code Pro" pitchFamily="49" charset="0"/>
                <a:cs typeface="Courier"/>
              </a:rPr>
              <a:t> extends Controller {</a:t>
            </a:r>
          </a:p>
          <a:p>
            <a:pPr marL="0" indent="0">
              <a:buNone/>
            </a:pPr>
            <a:r>
              <a:rPr lang="en-US" sz="2400" dirty="0">
                <a:latin typeface="Source Code Pro" pitchFamily="49" charset="0"/>
                <a:cs typeface="Courier"/>
              </a:rPr>
              <a:t>	</a:t>
            </a:r>
            <a:r>
              <a:rPr lang="en-US" sz="2400" dirty="0" err="1" smtClean="0">
                <a:latin typeface="Source Code Pro" pitchFamily="49" charset="0"/>
                <a:cs typeface="Courier"/>
              </a:rPr>
              <a:t>def</a:t>
            </a:r>
            <a:r>
              <a:rPr lang="en-US" sz="2400" dirty="0" smtClean="0">
                <a:latin typeface="Source Code Pro" pitchFamily="49" charset="0"/>
                <a:cs typeface="Courier"/>
              </a:rPr>
              <a:t> </a:t>
            </a:r>
            <a:r>
              <a:rPr lang="en-US" sz="2400" dirty="0" err="1" smtClean="0">
                <a:latin typeface="Source Code Pro" pitchFamily="49" charset="0"/>
                <a:cs typeface="Courier"/>
              </a:rPr>
              <a:t>simpleAsyncAction</a:t>
            </a:r>
            <a:r>
              <a:rPr lang="en-US" sz="2400" dirty="0" smtClean="0">
                <a:latin typeface="Source Code Pro" pitchFamily="49" charset="0"/>
                <a:cs typeface="Courier"/>
              </a:rPr>
              <a:t> = Action {</a:t>
            </a:r>
          </a:p>
          <a:p>
            <a:pPr marL="0" indent="0">
              <a:buNone/>
            </a:pPr>
            <a:r>
              <a:rPr lang="en-US" sz="2400" dirty="0" smtClean="0">
                <a:latin typeface="Source Code Pro" pitchFamily="49" charset="0"/>
                <a:cs typeface="Courier"/>
              </a:rPr>
              <a:t>		</a:t>
            </a:r>
            <a:r>
              <a:rPr lang="en-US" sz="2400" dirty="0" err="1" smtClean="0">
                <a:latin typeface="Source Code Pro" pitchFamily="49" charset="0"/>
                <a:cs typeface="Courier"/>
              </a:rPr>
              <a:t>val</a:t>
            </a:r>
            <a:r>
              <a:rPr lang="en-US" sz="2400" dirty="0" smtClean="0">
                <a:latin typeface="Source Code Pro" pitchFamily="49" charset="0"/>
                <a:cs typeface="Courier"/>
              </a:rPr>
              <a:t> p = </a:t>
            </a:r>
            <a:r>
              <a:rPr lang="en-US" sz="2400" dirty="0" err="1" smtClean="0">
                <a:latin typeface="Source Code Pro" pitchFamily="49" charset="0"/>
                <a:cs typeface="Courier"/>
              </a:rPr>
              <a:t>Akka.future</a:t>
            </a:r>
            <a:r>
              <a:rPr lang="en-US" sz="2400" dirty="0" smtClean="0">
                <a:latin typeface="Source Code Pro" pitchFamily="49" charset="0"/>
                <a:cs typeface="Courier"/>
              </a:rPr>
              <a:t> { Ok("Done") }</a:t>
            </a:r>
          </a:p>
          <a:p>
            <a:pPr marL="0" indent="0">
              <a:buNone/>
            </a:pPr>
            <a:r>
              <a:rPr lang="en-US" sz="2400" dirty="0">
                <a:latin typeface="Source Code Pro" pitchFamily="49" charset="0"/>
                <a:cs typeface="Courier"/>
              </a:rPr>
              <a:t>		</a:t>
            </a:r>
            <a:r>
              <a:rPr lang="en-US" sz="2400" dirty="0" smtClean="0">
                <a:latin typeface="Source Code Pro" pitchFamily="49" charset="0"/>
                <a:cs typeface="Courier"/>
              </a:rPr>
              <a:t>new </a:t>
            </a:r>
            <a:r>
              <a:rPr lang="en-US" sz="2400" dirty="0" err="1" smtClean="0">
                <a:latin typeface="Source Code Pro" pitchFamily="49" charset="0"/>
                <a:cs typeface="Courier"/>
              </a:rPr>
              <a:t>AsyncResult</a:t>
            </a:r>
            <a:r>
              <a:rPr lang="en-US" sz="2400" dirty="0" smtClean="0">
                <a:latin typeface="Source Code Pro" pitchFamily="49" charset="0"/>
                <a:cs typeface="Courier"/>
              </a:rPr>
              <a:t>(p)</a:t>
            </a:r>
            <a:endParaRPr lang="en-US" sz="2400" dirty="0">
              <a:latin typeface="Source Code Pro" pitchFamily="49" charset="0"/>
              <a:cs typeface="Courier"/>
            </a:endParaRPr>
          </a:p>
          <a:p>
            <a:pPr marL="0" indent="0">
              <a:buNone/>
            </a:pPr>
            <a:r>
              <a:rPr lang="en-US" sz="2400" dirty="0" smtClean="0">
                <a:latin typeface="Source Code Pro" pitchFamily="49" charset="0"/>
                <a:cs typeface="Courier"/>
              </a:rPr>
              <a:t>	}</a:t>
            </a:r>
          </a:p>
          <a:p>
            <a:pPr marL="0" indent="0">
              <a:buNone/>
            </a:pPr>
            <a:r>
              <a:rPr lang="en-US" sz="2400" dirty="0" smtClean="0">
                <a:latin typeface="Source Code Pro" pitchFamily="49" charset="0"/>
                <a:cs typeface="Courier"/>
              </a:rPr>
              <a:t>}</a:t>
            </a:r>
            <a:endParaRPr lang="en-US" sz="24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orders = Action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Async</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SECONDS) map { orders =&gt;</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responses in th</a:t>
            </a:r>
            <a:r>
              <a:rPr lang="en-US" dirty="0" smtClean="0"/>
              <a:t>e real world</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2"/>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3"/>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4">
            <a:extLst>
              <a:ext uri="{BEBA8EAE-BF5A-486C-A8C5-ECC9F3942E4B}">
                <a14:imgProps xmlns:a14="http://schemas.microsoft.com/office/drawing/2010/main">
                  <a14:imgLayer r:embed="rId5">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6"/>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9"/>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1816224"/>
            <a:ext cx="9144000" cy="2980928"/>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What if we could implement our IO logic in a way that output is only generated in reaction to input, as opposed to block waiting for input?</a:t>
            </a:r>
          </a:p>
        </p:txBody>
      </p:sp>
    </p:spTree>
    <p:extLst>
      <p:ext uri="{BB962C8B-B14F-4D97-AF65-F5344CB8AC3E}">
        <p14:creationId xmlns:p14="http://schemas.microsoft.com/office/powerpoint/2010/main" val="158990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 producer</a:t>
            </a:r>
          </a:p>
          <a:p>
            <a:pPr marL="0" indent="0">
              <a:buNone/>
            </a:pPr>
            <a:endParaRPr lang="en-US" sz="6000" dirty="0" smtClean="0"/>
          </a:p>
          <a:p>
            <a:pPr marL="0" indent="0">
              <a:buNone/>
            </a:pPr>
            <a:r>
              <a:rPr lang="en-US" sz="6000" dirty="0" err="1" smtClean="0"/>
              <a:t>Iteratee</a:t>
            </a:r>
            <a:r>
              <a:rPr lang="en-US" sz="6000" dirty="0" smtClean="0"/>
              <a:t> = consumer</a:t>
            </a:r>
          </a:p>
        </p:txBody>
      </p:sp>
    </p:spTree>
    <p:extLst>
      <p:ext uri="{BB962C8B-B14F-4D97-AF65-F5344CB8AC3E}">
        <p14:creationId xmlns:p14="http://schemas.microsoft.com/office/powerpoint/2010/main" val="3767165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925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err="1"/>
              <a:t>Iteratee</a:t>
            </a:r>
            <a:r>
              <a:rPr lang="en-US" dirty="0"/>
              <a:t> </a:t>
            </a:r>
            <a:r>
              <a:rPr lang="en-US" dirty="0">
                <a:sym typeface="Wingdings"/>
              </a:rPr>
              <a:t> </a:t>
            </a:r>
            <a:r>
              <a:rPr lang="en-US" dirty="0" smtClean="0">
                <a:sym typeface="Wingdings"/>
              </a:rPr>
              <a:t>Enumerator </a:t>
            </a:r>
            <a:r>
              <a:rPr lang="en-US" dirty="0">
                <a:sym typeface="Wingdings"/>
              </a:rPr>
              <a:t> another </a:t>
            </a:r>
            <a:r>
              <a:rPr lang="en-US" dirty="0" err="1" smtClean="0">
                <a:sym typeface="Wingdings"/>
              </a:rPr>
              <a:t>Iteratee</a:t>
            </a:r>
            <a:endParaRPr lang="en-US" dirty="0"/>
          </a:p>
        </p:txBody>
      </p:sp>
    </p:spTree>
    <p:extLst>
      <p:ext uri="{BB962C8B-B14F-4D97-AF65-F5344CB8AC3E}">
        <p14:creationId xmlns:p14="http://schemas.microsoft.com/office/powerpoint/2010/main" val="23870026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Tree>
    <p:extLst>
      <p:ext uri="{BB962C8B-B14F-4D97-AF65-F5344CB8AC3E}">
        <p14:creationId xmlns:p14="http://schemas.microsoft.com/office/powerpoint/2010/main" val="10198065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ormAutofit/>
          </a:bodyPr>
          <a:lstStyle/>
          <a:p>
            <a:pPr marL="0" indent="0">
              <a:buNone/>
            </a:pPr>
            <a:r>
              <a:rPr lang="en-US" sz="3600" dirty="0" err="1" smtClean="0">
                <a:latin typeface="Source Code Pro"/>
                <a:cs typeface="Source Code Pro"/>
              </a:rPr>
              <a:t>Enumeratee.map</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Enumeratee.filter</a:t>
            </a:r>
            <a:endParaRPr lang="en-US" sz="3600" dirty="0" smtClean="0">
              <a:latin typeface="Source Code Pro"/>
              <a:cs typeface="Source Code Pro"/>
            </a:endParaRPr>
          </a:p>
          <a:p>
            <a:pPr marL="0" indent="0">
              <a:buNone/>
            </a:pPr>
            <a:r>
              <a:rPr lang="en-US" sz="3600" dirty="0" err="1" smtClean="0">
                <a:latin typeface="Source Code Pro"/>
                <a:cs typeface="Source Code Pro"/>
              </a:rPr>
              <a:t>Enumeratee.drop</a:t>
            </a:r>
            <a:r>
              <a:rPr lang="en-US" sz="3600" dirty="0" smtClean="0">
                <a:latin typeface="Source Code Pro"/>
                <a:cs typeface="Source Code Pro"/>
              </a:rPr>
              <a:t> </a:t>
            </a:r>
            <a:r>
              <a:rPr lang="en-US" sz="3600" dirty="0" err="1" smtClean="0">
                <a:latin typeface="Source Code Pro"/>
                <a:cs typeface="Source Code Pro"/>
              </a:rPr>
              <a:t>Enumeratee.take</a:t>
            </a:r>
            <a:endParaRPr lang="en-US" sz="36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t>Iteratee.foreach</a:t>
            </a:r>
            <a:endParaRPr lang="en-US" sz="5400" dirty="0" smtClean="0"/>
          </a:p>
          <a:p>
            <a:pPr marL="0" indent="0">
              <a:lnSpc>
                <a:spcPct val="130000"/>
              </a:lnSpc>
              <a:buNone/>
            </a:pPr>
            <a:r>
              <a:rPr lang="en-US" sz="5400" dirty="0" err="1" smtClean="0"/>
              <a:t>Iteratee.fol</a:t>
            </a:r>
            <a:r>
              <a:rPr lang="en-US" sz="5400" dirty="0" err="1"/>
              <a:t>d</a:t>
            </a:r>
            <a:endParaRPr lang="en-US" sz="5400" dirty="0" smtClean="0"/>
          </a:p>
          <a:p>
            <a:pPr marL="0" indent="0">
              <a:lnSpc>
                <a:spcPct val="130000"/>
              </a:lnSpc>
              <a:buNone/>
            </a:pPr>
            <a:r>
              <a:rPr lang="en-US" sz="5400" dirty="0" err="1" smtClean="0"/>
              <a:t>Iteratee.consume</a:t>
            </a:r>
            <a:endParaRPr lang="en-US" sz="5400" dirty="0" smtClean="0"/>
          </a:p>
        </p:txBody>
      </p:sp>
    </p:spTree>
    <p:extLst>
      <p:ext uri="{BB962C8B-B14F-4D97-AF65-F5344CB8AC3E}">
        <p14:creationId xmlns:p14="http://schemas.microsoft.com/office/powerpoint/2010/main" val="2058713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luna Sans"/>
                <a:cs typeface="Calluna Sans"/>
              </a:rPr>
              <a:t>Reactive IO in the real </a:t>
            </a:r>
            <a:r>
              <a:rPr lang="en-US" dirty="0" smtClean="0">
                <a:latin typeface="Calluna Sans"/>
                <a:cs typeface="Calluna Sans"/>
              </a:rPr>
              <a:t>world</a:t>
            </a:r>
            <a:endParaRPr lang="es-ES_tradnl" dirty="0"/>
          </a:p>
        </p:txBody>
      </p:sp>
      <p:sp>
        <p:nvSpPr>
          <p:cNvPr id="3" name="Content Placeholder 2"/>
          <p:cNvSpPr>
            <a:spLocks noGrp="1"/>
          </p:cNvSpPr>
          <p:nvPr>
            <p:ph idx="1"/>
          </p:nvPr>
        </p:nvSpPr>
        <p:spPr>
          <a:xfrm>
            <a:off x="0" y="2852936"/>
            <a:ext cx="9144000" cy="3273227"/>
          </a:xfrm>
          <a:solidFill>
            <a:srgbClr val="D5D0D6">
              <a:alpha val="78039"/>
            </a:srgbClr>
          </a:solidFill>
        </p:spPr>
        <p:txBody>
          <a:bodyPr vert="horz" lIns="91440" tIns="45720" rIns="91440" bIns="45720" rtlCol="0" anchor="ctr" anchorCtr="0">
            <a:normAutofit/>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data</a:t>
            </a:r>
          </a:p>
        </p:txBody>
      </p:sp>
    </p:spTree>
    <p:extLst>
      <p:ext uri="{BB962C8B-B14F-4D97-AF65-F5344CB8AC3E}">
        <p14:creationId xmlns:p14="http://schemas.microsoft.com/office/powerpoint/2010/main" val="3043450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noAutofit/>
          </a:bodyPr>
          <a:lstStyle/>
          <a:p>
            <a:pPr marL="0" indent="0">
              <a:buNone/>
            </a:pPr>
            <a:r>
              <a:rPr lang="es-ES_tradnl" sz="4400" dirty="0" err="1" smtClean="0"/>
              <a:t>Description</a:t>
            </a:r>
            <a:r>
              <a:rPr lang="es-ES_tradnl" sz="4400" dirty="0" smtClean="0"/>
              <a:t> and demos of </a:t>
            </a:r>
            <a:r>
              <a:rPr lang="es-ES_tradnl" sz="4400" dirty="0" err="1" smtClean="0"/>
              <a:t>Play’s</a:t>
            </a:r>
            <a:r>
              <a:rPr lang="es-ES_tradnl" sz="4400" dirty="0" smtClean="0"/>
              <a:t> </a:t>
            </a:r>
            <a:r>
              <a:rPr lang="es-ES_tradnl" sz="4400" dirty="0" err="1" smtClean="0"/>
              <a:t>asynchronous</a:t>
            </a:r>
            <a:r>
              <a:rPr lang="es-ES_tradnl" sz="4400" dirty="0" smtClean="0"/>
              <a:t> </a:t>
            </a:r>
            <a:r>
              <a:rPr lang="es-ES_tradnl" sz="4400" dirty="0" err="1" smtClean="0"/>
              <a:t>capabilities</a:t>
            </a:r>
            <a:endParaRPr lang="es-ES_tradnl" sz="4400" dirty="0" smtClean="0"/>
          </a:p>
          <a:p>
            <a:endParaRPr lang="es-ES_tradnl" sz="4400" dirty="0" smtClean="0"/>
          </a:p>
          <a:p>
            <a:pPr marL="0" indent="0">
              <a:buNone/>
            </a:pPr>
            <a:r>
              <a:rPr lang="es-ES_tradnl" sz="4400" dirty="0" err="1" smtClean="0"/>
              <a:t>What</a:t>
            </a:r>
            <a:r>
              <a:rPr lang="es-ES_tradnl" sz="4400" dirty="0" smtClean="0"/>
              <a:t> can </a:t>
            </a:r>
            <a:r>
              <a:rPr lang="es-ES_tradnl" sz="4400" dirty="0" err="1" smtClean="0"/>
              <a:t>we</a:t>
            </a:r>
            <a:r>
              <a:rPr lang="es-ES_tradnl" sz="4400" dirty="0" smtClean="0"/>
              <a:t> do </a:t>
            </a:r>
            <a:r>
              <a:rPr lang="es-ES_tradnl" sz="4400" dirty="0" err="1" smtClean="0"/>
              <a:t>with</a:t>
            </a:r>
            <a:r>
              <a:rPr lang="es-ES_tradnl" sz="4400" dirty="0" smtClean="0"/>
              <a:t> </a:t>
            </a:r>
            <a:r>
              <a:rPr lang="es-ES_tradnl" sz="4400" dirty="0" err="1" smtClean="0"/>
              <a:t>them</a:t>
            </a:r>
            <a:r>
              <a:rPr lang="es-ES_tradnl" sz="4400" dirty="0" smtClean="0"/>
              <a:t> in </a:t>
            </a:r>
            <a:r>
              <a:rPr lang="es-ES_tradnl" sz="4400" dirty="0" err="1" smtClean="0"/>
              <a:t>the</a:t>
            </a:r>
            <a:r>
              <a:rPr lang="es-ES_tradnl" sz="4400" dirty="0" smtClean="0"/>
              <a:t> real </a:t>
            </a:r>
            <a:r>
              <a:rPr lang="es-ES_tradnl" sz="4400" dirty="0" err="1" smtClean="0"/>
              <a:t>world</a:t>
            </a:r>
            <a:r>
              <a:rPr lang="es-ES_tradnl" sz="4400" dirty="0" smtClean="0"/>
              <a:t>? </a:t>
            </a:r>
            <a:endParaRPr lang="es-ES_tradnl" sz="4400" dirty="0"/>
          </a:p>
        </p:txBody>
      </p:sp>
    </p:spTree>
    <p:extLst>
      <p:ext uri="{BB962C8B-B14F-4D97-AF65-F5344CB8AC3E}">
        <p14:creationId xmlns:p14="http://schemas.microsoft.com/office/powerpoint/2010/main" val="12093706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err="1">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p>
        </p:txBody>
      </p:sp>
    </p:spTree>
    <p:extLst>
      <p:ext uri="{BB962C8B-B14F-4D97-AF65-F5344CB8AC3E}">
        <p14:creationId xmlns:p14="http://schemas.microsoft.com/office/powerpoint/2010/main" val="2608260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a:latin typeface="Source Code Pro"/>
                <a:cs typeface="Source Code Pro"/>
              </a:rPr>
              <a:t>futureListOfArticles</a:t>
            </a:r>
            <a:r>
              <a:rPr lang="en-US" sz="2000" dirty="0">
                <a:latin typeface="Source Code Pro"/>
                <a:cs typeface="Source Code Pro"/>
              </a:rPr>
              <a:t> :Future[List[</a:t>
            </a:r>
            <a:r>
              <a:rPr lang="en-US" sz="2000" dirty="0" smtClean="0">
                <a:latin typeface="Source Code Pro"/>
                <a:cs typeface="Source Code Pro"/>
              </a:rPr>
              <a: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p>
        </p:txBody>
      </p:sp>
    </p:spTree>
    <p:extLst>
      <p:ext uri="{BB962C8B-B14F-4D97-AF65-F5344CB8AC3E}">
        <p14:creationId xmlns:p14="http://schemas.microsoft.com/office/powerpoint/2010/main" val="31200050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p>
        </p:txBody>
      </p:sp>
    </p:spTree>
    <p:extLst>
      <p:ext uri="{BB962C8B-B14F-4D97-AF65-F5344CB8AC3E}">
        <p14:creationId xmlns:p14="http://schemas.microsoft.com/office/powerpoint/2010/main" val="2204419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75853"/>
            <a:ext cx="7715200" cy="5505475"/>
          </a:xfrm>
        </p:spPr>
        <p:txBody>
          <a:bodyPr>
            <a:noAutofit/>
          </a:bodyPr>
          <a:lstStyle/>
          <a:p>
            <a:pPr marL="0" indent="0">
              <a:buNone/>
            </a:pPr>
            <a:r>
              <a:rPr lang="en-US" sz="6000" dirty="0" smtClean="0"/>
              <a:t>YES</a:t>
            </a:r>
          </a:p>
          <a:p>
            <a:pPr marL="0" indent="0">
              <a:buNone/>
            </a:pPr>
            <a:r>
              <a:rPr lang="en-US" sz="6000" dirty="0" smtClean="0"/>
              <a:t>	we</a:t>
            </a:r>
          </a:p>
          <a:p>
            <a:pPr marL="0" indent="0">
              <a:buNone/>
            </a:pPr>
            <a:r>
              <a:rPr lang="en-US" sz="6000" dirty="0"/>
              <a:t>	</a:t>
            </a:r>
            <a:r>
              <a:rPr lang="en-US" sz="6000" dirty="0" smtClean="0"/>
              <a:t>		have,</a:t>
            </a:r>
          </a:p>
          <a:p>
            <a:pPr marL="0" indent="0">
              <a:buNone/>
            </a:pPr>
            <a:r>
              <a:rPr lang="en-US" sz="6000" dirty="0"/>
              <a:t>	</a:t>
            </a:r>
            <a:r>
              <a:rPr lang="en-US" sz="6000" dirty="0" smtClean="0"/>
              <a:t>				with</a:t>
            </a:r>
          </a:p>
          <a:p>
            <a:pPr marL="0" indent="0">
              <a:buNone/>
            </a:pPr>
            <a:r>
              <a:rPr lang="en-US" sz="6000" dirty="0" smtClean="0"/>
              <a:t>	</a:t>
            </a:r>
            <a:r>
              <a:rPr lang="en-US" sz="6000" dirty="0"/>
              <a:t>	</a:t>
            </a:r>
            <a:r>
              <a:rPr lang="en-US" sz="6000" dirty="0" smtClean="0"/>
              <a:t>					callbacks</a:t>
            </a:r>
          </a:p>
          <a:p>
            <a:pPr marL="0" indent="0">
              <a:buNone/>
            </a:pPr>
            <a:r>
              <a:rPr lang="en-US" sz="6000" dirty="0"/>
              <a:t>	</a:t>
            </a:r>
            <a:r>
              <a:rPr lang="en-US" sz="6000" dirty="0" smtClean="0"/>
              <a:t>		</a:t>
            </a:r>
          </a:p>
          <a:p>
            <a:pPr marL="0" indent="0">
              <a:buNone/>
            </a:pPr>
            <a:r>
              <a:rPr lang="en-US" sz="6000" dirty="0"/>
              <a:t>	</a:t>
            </a:r>
            <a:r>
              <a:rPr lang="en-US" sz="6000" dirty="0" smtClean="0"/>
              <a:t>	</a:t>
            </a:r>
            <a:endParaRPr lang="en-US" sz="6000" dirty="0"/>
          </a:p>
        </p:txBody>
      </p:sp>
      <p:pic>
        <p:nvPicPr>
          <p:cNvPr id="4" name="Picture 3"/>
          <p:cNvPicPr>
            <a:picLocks noChangeAspect="1"/>
          </p:cNvPicPr>
          <p:nvPr/>
        </p:nvPicPr>
        <p:blipFill>
          <a:blip r:embed="rId3"/>
          <a:stretch>
            <a:fillRect/>
          </a:stretch>
        </p:blipFill>
        <p:spPr>
          <a:xfrm>
            <a:off x="6795551" y="1"/>
            <a:ext cx="1808897" cy="6834168"/>
          </a:xfrm>
          <a:prstGeom prst="rect">
            <a:avLst/>
          </a:prstGeom>
        </p:spPr>
      </p:pic>
      <p:cxnSp>
        <p:nvCxnSpPr>
          <p:cNvPr id="6" name="Straight Arrow Connector 5"/>
          <p:cNvCxnSpPr/>
          <p:nvPr/>
        </p:nvCxnSpPr>
        <p:spPr>
          <a:xfrm>
            <a:off x="6444208" y="2420888"/>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292080" y="2132856"/>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8" name="Straight Arrow Connector 7"/>
          <p:cNvCxnSpPr/>
          <p:nvPr/>
        </p:nvCxnSpPr>
        <p:spPr>
          <a:xfrm>
            <a:off x="6732240" y="3645024"/>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80112" y="3356992"/>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0" name="Straight Arrow Connector 9"/>
          <p:cNvCxnSpPr/>
          <p:nvPr/>
        </p:nvCxnSpPr>
        <p:spPr>
          <a:xfrm>
            <a:off x="6804248" y="4509120"/>
            <a:ext cx="5040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52120" y="4221088"/>
            <a:ext cx="1152128" cy="523220"/>
          </a:xfrm>
          <a:prstGeom prst="rect">
            <a:avLst/>
          </a:prstGeom>
          <a:noFill/>
        </p:spPr>
        <p:txBody>
          <a:bodyPr wrap="square" rtlCol="0">
            <a:spAutoFit/>
          </a:bodyPr>
          <a:lstStyle/>
          <a:p>
            <a:pPr algn="r"/>
            <a:r>
              <a:rPr lang="en-US" sz="1400" dirty="0" smtClean="0"/>
              <a:t>Callback handler!</a:t>
            </a:r>
            <a:endParaRPr lang="en-US" sz="1400" dirty="0"/>
          </a:p>
        </p:txBody>
      </p:sp>
      <p:sp>
        <p:nvSpPr>
          <p:cNvPr id="12" name="TextBox 11"/>
          <p:cNvSpPr txBox="1"/>
          <p:nvPr/>
        </p:nvSpPr>
        <p:spPr>
          <a:xfrm>
            <a:off x="5724128" y="4869160"/>
            <a:ext cx="1152128" cy="523220"/>
          </a:xfrm>
          <a:prstGeom prst="rect">
            <a:avLst/>
          </a:prstGeom>
          <a:noFill/>
        </p:spPr>
        <p:txBody>
          <a:bodyPr wrap="square" rtlCol="0">
            <a:spAutoFit/>
          </a:bodyPr>
          <a:lstStyle/>
          <a:p>
            <a:pPr algn="r"/>
            <a:r>
              <a:rPr lang="en-US" sz="1400" dirty="0" smtClean="0"/>
              <a:t>Callback handler!</a:t>
            </a:r>
            <a:endParaRPr lang="en-US" sz="1400" dirty="0"/>
          </a:p>
        </p:txBody>
      </p:sp>
      <p:cxnSp>
        <p:nvCxnSpPr>
          <p:cNvPr id="13" name="Straight Arrow Connector 12"/>
          <p:cNvCxnSpPr/>
          <p:nvPr/>
        </p:nvCxnSpPr>
        <p:spPr>
          <a:xfrm>
            <a:off x="6804248" y="5085184"/>
            <a:ext cx="7920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72724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Others</a:t>
            </a:r>
            <a:endParaRPr lang="en-US" dirty="0"/>
          </a:p>
        </p:txBody>
      </p:sp>
      <p:sp>
        <p:nvSpPr>
          <p:cNvPr id="3" name="Content Placeholder 2"/>
          <p:cNvSpPr>
            <a:spLocks noGrp="1"/>
          </p:cNvSpPr>
          <p:nvPr>
            <p:ph idx="1"/>
          </p:nvPr>
        </p:nvSpPr>
        <p:spPr/>
        <p:txBody>
          <a:bodyPr anchor="ctr">
            <a:normAutofit/>
          </a:bodyPr>
          <a:lstStyle/>
          <a:p>
            <a:pPr marL="0" indent="0">
              <a:lnSpc>
                <a:spcPct val="130000"/>
              </a:lnSpc>
              <a:buNone/>
            </a:pPr>
            <a:r>
              <a:rPr lang="en-US" sz="6000" dirty="0" smtClean="0"/>
              <a:t>Jetty continuations</a:t>
            </a:r>
          </a:p>
          <a:p>
            <a:pPr marL="0" indent="0">
              <a:lnSpc>
                <a:spcPct val="130000"/>
              </a:lnSpc>
              <a:buNone/>
            </a:pPr>
            <a:r>
              <a:rPr lang="en-US" sz="6000" dirty="0" smtClean="0"/>
              <a:t>NIO</a:t>
            </a:r>
          </a:p>
          <a:p>
            <a:pPr marL="0" indent="0">
              <a:lnSpc>
                <a:spcPct val="130000"/>
              </a:lnSpc>
              <a:buNone/>
            </a:pPr>
            <a:r>
              <a:rPr lang="en-US" sz="6000" dirty="0" smtClean="0"/>
              <a:t>Servlet 3.0</a:t>
            </a:r>
            <a:endParaRPr lang="en-US" sz="6000" dirty="0"/>
          </a:p>
        </p:txBody>
      </p:sp>
    </p:spTree>
    <p:extLst>
      <p:ext uri="{BB962C8B-B14F-4D97-AF65-F5344CB8AC3E}">
        <p14:creationId xmlns:p14="http://schemas.microsoft.com/office/powerpoint/2010/main" val="124158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7601</TotalTime>
  <Words>2364</Words>
  <Application>Microsoft Office PowerPoint</Application>
  <PresentationFormat>On-screen Show (4:3)</PresentationFormat>
  <Paragraphs>329</Paragraphs>
  <Slides>40</Slides>
  <Notes>26</Notes>
  <HiddenSlides>0</HiddenSlides>
  <MMClips>0</MMClips>
  <ScaleCrop>false</ScaleCrop>
  <HeadingPairs>
    <vt:vector size="4" baseType="variant">
      <vt:variant>
        <vt:lpstr>Theme</vt:lpstr>
      </vt:variant>
      <vt:variant>
        <vt:i4>3</vt:i4>
      </vt:variant>
      <vt:variant>
        <vt:lpstr>Slide Titles</vt:lpstr>
      </vt:variant>
      <vt:variant>
        <vt:i4>40</vt:i4>
      </vt:variant>
    </vt:vector>
  </HeadingPairs>
  <TitlesOfParts>
    <vt:vector size="43" baseType="lpstr">
      <vt:lpstr>Asynchronous web apps with Play Framework 2.0</vt:lpstr>
      <vt:lpstr>Custom Design</vt:lpstr>
      <vt:lpstr>1_Custom Design</vt:lpstr>
      <vt:lpstr>Asynchronous Web Apps with Play 2.0</vt:lpstr>
      <vt:lpstr>About me</vt:lpstr>
      <vt:lpstr>What we’ll do today</vt:lpstr>
      <vt:lpstr>             ?</vt:lpstr>
      <vt:lpstr>PowerPoint Presentation</vt:lpstr>
      <vt:lpstr>PowerPoint Presentation</vt:lpstr>
      <vt:lpstr>PowerPoint Presentation</vt:lpstr>
      <vt:lpstr>Others</vt:lpstr>
      <vt:lpstr>Play’s asynchronous capabilities</vt:lpstr>
      <vt:lpstr>Asynchronous requests in Play</vt:lpstr>
      <vt:lpstr>Planning for the Future</vt:lpstr>
      <vt:lpstr>This is the Future</vt:lpstr>
      <vt:lpstr>Making our actions asynchronous with asynchronous responses</vt:lpstr>
      <vt:lpstr>AsyncResult gets very tedious very soon. Can we do better?</vt:lpstr>
      <vt:lpstr>Asynchronous responses in the real world</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Enumeratees</vt:lpstr>
      <vt:lpstr>Useful Enumeratees</vt:lpstr>
      <vt:lpstr>Behind the scenes with Iteratees</vt:lpstr>
      <vt:lpstr>Simplified Iteratees</vt:lpstr>
      <vt:lpstr>Reactive IO and HTTP responses</vt:lpstr>
      <vt:lpstr>Reactive IO in the real world</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oscar.renalias</cp:lastModifiedBy>
  <cp:revision>100</cp:revision>
  <dcterms:created xsi:type="dcterms:W3CDTF">2012-10-26T10:36:05Z</dcterms:created>
  <dcterms:modified xsi:type="dcterms:W3CDTF">2012-11-01T08:06:10Z</dcterms:modified>
</cp:coreProperties>
</file>